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9" r:id="rId2"/>
    <p:sldId id="366" r:id="rId3"/>
    <p:sldId id="378" r:id="rId4"/>
    <p:sldId id="351" r:id="rId5"/>
    <p:sldId id="356" r:id="rId6"/>
    <p:sldId id="326" r:id="rId7"/>
    <p:sldId id="357" r:id="rId8"/>
    <p:sldId id="367" r:id="rId9"/>
    <p:sldId id="358" r:id="rId10"/>
    <p:sldId id="352" r:id="rId11"/>
    <p:sldId id="363" r:id="rId12"/>
    <p:sldId id="323" r:id="rId13"/>
    <p:sldId id="362" r:id="rId14"/>
    <p:sldId id="328" r:id="rId15"/>
    <p:sldId id="368" r:id="rId16"/>
    <p:sldId id="327" r:id="rId17"/>
    <p:sldId id="370" r:id="rId18"/>
    <p:sldId id="332" r:id="rId19"/>
    <p:sldId id="373" r:id="rId20"/>
    <p:sldId id="374" r:id="rId21"/>
    <p:sldId id="372" r:id="rId22"/>
    <p:sldId id="377" r:id="rId23"/>
    <p:sldId id="369" r:id="rId24"/>
    <p:sldId id="349" r:id="rId25"/>
    <p:sldId id="350" r:id="rId26"/>
  </p:sldIdLst>
  <p:sldSz cx="9144000" cy="6858000" type="screen4x3"/>
  <p:notesSz cx="6718300" cy="9867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DCE9DB"/>
    <a:srgbClr val="DDE7DD"/>
    <a:srgbClr val="D9EBDB"/>
    <a:srgbClr val="D2F2D8"/>
    <a:srgbClr val="99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0" autoAdjust="0"/>
    <p:restoredTop sz="94660"/>
  </p:normalViewPr>
  <p:slideViewPr>
    <p:cSldViewPr>
      <p:cViewPr>
        <p:scale>
          <a:sx n="72" d="100"/>
          <a:sy n="72" d="100"/>
        </p:scale>
        <p:origin x="-2670" y="-1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style val="10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spPr>
              <a:solidFill>
                <a:srgbClr val="006600"/>
              </a:solidFill>
            </c:spPr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-0.11213704189754059"/>
                  <c:y val="-0.21760009969149169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  <a:latin typeface="Myriad Web Pro"/>
                    </a:defRPr>
                  </a:pPr>
                  <a:endParaRPr lang="en-US"/>
                </a:p>
              </c:txPr>
              <c:showPercent val="1"/>
            </c:dLbl>
            <c:dLbl>
              <c:idx val="1"/>
              <c:layout>
                <c:manualLayout>
                  <c:x val="0.10326692670360681"/>
                  <c:y val="0.17508914677384679"/>
                </c:manualLayout>
              </c:layout>
              <c:showPercent val="1"/>
            </c:dLbl>
            <c:txPr>
              <a:bodyPr/>
              <a:lstStyle/>
              <a:p>
                <a:pPr>
                  <a:defRPr>
                    <a:latin typeface="Myriad Web Pro"/>
                  </a:defRPr>
                </a:pPr>
                <a:endParaRPr lang="en-US"/>
              </a:p>
            </c:txPr>
            <c:showPercent val="1"/>
            <c:showLeaderLines val="1"/>
          </c:dLbls>
          <c:cat>
            <c:strRef>
              <c:f>Sheet1!$A$2:$A$3</c:f>
              <c:strCache>
                <c:ptCount val="2"/>
                <c:pt idx="0">
                  <c:v>Subjective indicators</c:v>
                </c:pt>
                <c:pt idx="1">
                  <c:v>Objective indicators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1688</c:v>
                </c:pt>
                <c:pt idx="1">
                  <c:v>566</c:v>
                </c:pt>
              </c:numCache>
            </c:numRef>
          </c:val>
        </c:ser>
        <c:dLbls/>
        <c:firstSliceAng val="0"/>
      </c:pieChart>
    </c:plotArea>
    <c:legend>
      <c:legendPos val="r"/>
      <c:txPr>
        <a:bodyPr/>
        <a:lstStyle/>
        <a:p>
          <a:pPr>
            <a:defRPr>
              <a:latin typeface="Myriad Web Pro"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rgbClr val="0066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  <a:latin typeface="Myriad Web Pro"/>
                    </a:defRPr>
                  </a:pPr>
                  <a:endParaRPr lang="en-US"/>
                </a:p>
              </c:txPr>
            </c:dLbl>
            <c:txPr>
              <a:bodyPr/>
              <a:lstStyle/>
              <a:p>
                <a:pPr>
                  <a:defRPr>
                    <a:latin typeface="Myriad Web Pro"/>
                  </a:defRPr>
                </a:pPr>
                <a:endParaRPr lang="en-US"/>
              </a:p>
            </c:txPr>
            <c:dLblPos val="bestFit"/>
            <c:showPercent val="1"/>
            <c:showLeaderLines val="1"/>
          </c:dLbls>
          <c:cat>
            <c:strRef>
              <c:f>Sheet1!$A$2:$A$10</c:f>
              <c:strCache>
                <c:ptCount val="9"/>
                <c:pt idx="0">
                  <c:v>Unspecified demographic</c:v>
                </c:pt>
                <c:pt idx="1">
                  <c:v>Children</c:v>
                </c:pt>
                <c:pt idx="2">
                  <c:v>Children/youth</c:v>
                </c:pt>
                <c:pt idx="3">
                  <c:v>Children/youth/adults</c:v>
                </c:pt>
                <c:pt idx="4">
                  <c:v>Children/families</c:v>
                </c:pt>
                <c:pt idx="5">
                  <c:v>Youth</c:v>
                </c:pt>
                <c:pt idx="6">
                  <c:v>Adults</c:v>
                </c:pt>
                <c:pt idx="7">
                  <c:v>Parents</c:v>
                </c:pt>
                <c:pt idx="8">
                  <c:v>Older people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2027</c:v>
                </c:pt>
                <c:pt idx="1">
                  <c:v>52</c:v>
                </c:pt>
                <c:pt idx="2">
                  <c:v>114</c:v>
                </c:pt>
                <c:pt idx="3">
                  <c:v>40</c:v>
                </c:pt>
                <c:pt idx="4">
                  <c:v>19</c:v>
                </c:pt>
                <c:pt idx="5">
                  <c:v>57</c:v>
                </c:pt>
                <c:pt idx="6">
                  <c:v>8</c:v>
                </c:pt>
                <c:pt idx="7">
                  <c:v>1</c:v>
                </c:pt>
                <c:pt idx="8">
                  <c:v>15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2933010109847398"/>
          <c:y val="5.0018084549078322E-2"/>
          <c:w val="0.36141063964226716"/>
          <c:h val="0.89996360995438962"/>
        </c:manualLayout>
      </c:layout>
      <c:txPr>
        <a:bodyPr/>
        <a:lstStyle/>
        <a:p>
          <a:pPr>
            <a:defRPr>
              <a:latin typeface="Myriad Web Pro"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</c:spPr>
          </c:dPt>
          <c:dPt>
            <c:idx val="1"/>
            <c:spPr>
              <a:solidFill>
                <a:srgbClr val="006600"/>
              </a:solidFill>
            </c:spPr>
          </c:dPt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  <a:latin typeface="Myriad Web Pro"/>
                    </a:defRPr>
                  </a:pPr>
                  <a:endParaRPr lang="en-US"/>
                </a:p>
              </c:txPr>
            </c:dLbl>
            <c:txPr>
              <a:bodyPr/>
              <a:lstStyle/>
              <a:p>
                <a:pPr>
                  <a:defRPr>
                    <a:latin typeface="Myriad Web Pro"/>
                  </a:defRPr>
                </a:pPr>
                <a:endParaRPr lang="en-US"/>
              </a:p>
            </c:txPr>
            <c:showPercent val="1"/>
            <c:showLeaderLines val="1"/>
          </c:dLbls>
          <c:cat>
            <c:strRef>
              <c:f>Sheet1!$A$2:$A$9</c:f>
              <c:strCache>
                <c:ptCount val="8"/>
                <c:pt idx="0">
                  <c:v>Children</c:v>
                </c:pt>
                <c:pt idx="1">
                  <c:v>Children/youth</c:v>
                </c:pt>
                <c:pt idx="2">
                  <c:v>Children/youth/adults</c:v>
                </c:pt>
                <c:pt idx="3">
                  <c:v>Children/families</c:v>
                </c:pt>
                <c:pt idx="4">
                  <c:v>Youth</c:v>
                </c:pt>
                <c:pt idx="5">
                  <c:v>Adults</c:v>
                </c:pt>
                <c:pt idx="6">
                  <c:v>Parents</c:v>
                </c:pt>
                <c:pt idx="7">
                  <c:v>Older people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52</c:v>
                </c:pt>
                <c:pt idx="1">
                  <c:v>114</c:v>
                </c:pt>
                <c:pt idx="2">
                  <c:v>40</c:v>
                </c:pt>
                <c:pt idx="3">
                  <c:v>19</c:v>
                </c:pt>
                <c:pt idx="4">
                  <c:v>57</c:v>
                </c:pt>
                <c:pt idx="5">
                  <c:v>8</c:v>
                </c:pt>
                <c:pt idx="6">
                  <c:v>1</c:v>
                </c:pt>
                <c:pt idx="7">
                  <c:v>15</c:v>
                </c:pt>
              </c:numCache>
            </c:numRef>
          </c:val>
        </c:ser>
        <c:dLbls/>
        <c:firstSliceAng val="0"/>
      </c:pieChart>
    </c:plotArea>
    <c:legend>
      <c:legendPos val="r"/>
      <c:txPr>
        <a:bodyPr/>
        <a:lstStyle/>
        <a:p>
          <a:pPr>
            <a:defRPr>
              <a:latin typeface="Myriad Web Pro"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9ACCFB-B27A-4863-9B09-4F6A8D4FE9DE}" type="doc">
      <dgm:prSet loTypeId="urn:microsoft.com/office/officeart/2005/8/layout/chevron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45E71610-DC1A-4A02-8F10-A61F85DBEDBC}">
      <dgm:prSet phldrT="[Text]"/>
      <dgm:spPr>
        <a:solidFill>
          <a:srgbClr val="006600"/>
        </a:solidFill>
        <a:ln>
          <a:solidFill>
            <a:srgbClr val="006600"/>
          </a:solidFill>
        </a:ln>
      </dgm:spPr>
      <dgm:t>
        <a:bodyPr/>
        <a:lstStyle/>
        <a:p>
          <a:r>
            <a:rPr lang="en-GB" dirty="0" smtClean="0"/>
            <a:t>Step 1</a:t>
          </a:r>
          <a:endParaRPr lang="en-GB" dirty="0"/>
        </a:p>
      </dgm:t>
    </dgm:pt>
    <dgm:pt modelId="{9F8907CA-C5CC-4928-839D-685F0E111610}" type="parTrans" cxnId="{80B868AE-5973-45E3-93CB-D83D3FF7F134}">
      <dgm:prSet/>
      <dgm:spPr/>
      <dgm:t>
        <a:bodyPr/>
        <a:lstStyle/>
        <a:p>
          <a:endParaRPr lang="en-GB"/>
        </a:p>
      </dgm:t>
    </dgm:pt>
    <dgm:pt modelId="{A104D8A2-9D6F-4D5E-8BA4-8B212C4F68B3}" type="sibTrans" cxnId="{80B868AE-5973-45E3-93CB-D83D3FF7F134}">
      <dgm:prSet/>
      <dgm:spPr/>
      <dgm:t>
        <a:bodyPr/>
        <a:lstStyle/>
        <a:p>
          <a:endParaRPr lang="en-GB"/>
        </a:p>
      </dgm:t>
    </dgm:pt>
    <dgm:pt modelId="{E824F80F-44B2-491B-B23A-83050046CDD2}">
      <dgm:prSet phldrT="[Text]"/>
      <dgm:spPr>
        <a:ln>
          <a:solidFill>
            <a:srgbClr val="006600"/>
          </a:solidFill>
        </a:ln>
      </dgm:spPr>
      <dgm:t>
        <a:bodyPr/>
        <a:lstStyle/>
        <a:p>
          <a:r>
            <a:rPr lang="en-GB" dirty="0" smtClean="0">
              <a:latin typeface="Myriad Web Pro"/>
            </a:rPr>
            <a:t>Does the </a:t>
          </a:r>
          <a:r>
            <a:rPr lang="en-GB" b="1" dirty="0" smtClean="0">
              <a:latin typeface="Myriad Web Pro"/>
            </a:rPr>
            <a:t>category</a:t>
          </a:r>
          <a:r>
            <a:rPr lang="en-GB" dirty="0" smtClean="0">
              <a:latin typeface="Myriad Web Pro"/>
            </a:rPr>
            <a:t> fit into another category?</a:t>
          </a:r>
          <a:endParaRPr lang="en-GB" dirty="0">
            <a:latin typeface="Myriad Web Pro"/>
          </a:endParaRPr>
        </a:p>
      </dgm:t>
    </dgm:pt>
    <dgm:pt modelId="{DDA1F97A-2045-4842-BD6E-215ED4A28069}" type="parTrans" cxnId="{F22F36C8-DE0F-40A7-ABC1-F6B28AE18A8E}">
      <dgm:prSet/>
      <dgm:spPr/>
      <dgm:t>
        <a:bodyPr/>
        <a:lstStyle/>
        <a:p>
          <a:endParaRPr lang="en-GB"/>
        </a:p>
      </dgm:t>
    </dgm:pt>
    <dgm:pt modelId="{91637DC1-773F-481D-B741-CA72B0DC048B}" type="sibTrans" cxnId="{F22F36C8-DE0F-40A7-ABC1-F6B28AE18A8E}">
      <dgm:prSet/>
      <dgm:spPr/>
      <dgm:t>
        <a:bodyPr/>
        <a:lstStyle/>
        <a:p>
          <a:endParaRPr lang="en-GB"/>
        </a:p>
      </dgm:t>
    </dgm:pt>
    <dgm:pt modelId="{D39F97A8-D011-4983-AFFF-D50692725A68}">
      <dgm:prSet phldrT="[Text]"/>
      <dgm:spPr>
        <a:ln>
          <a:solidFill>
            <a:srgbClr val="006600"/>
          </a:solidFill>
        </a:ln>
      </dgm:spPr>
      <dgm:t>
        <a:bodyPr/>
        <a:lstStyle/>
        <a:p>
          <a:r>
            <a:rPr lang="en-GB" dirty="0" smtClean="0">
              <a:latin typeface="Myriad Web Pro"/>
            </a:rPr>
            <a:t>Should the </a:t>
          </a:r>
          <a:r>
            <a:rPr lang="en-GB" b="1" dirty="0" smtClean="0">
              <a:latin typeface="Myriad Web Pro"/>
            </a:rPr>
            <a:t>category</a:t>
          </a:r>
          <a:r>
            <a:rPr lang="en-GB" dirty="0" smtClean="0">
              <a:latin typeface="Myriad Web Pro"/>
            </a:rPr>
            <a:t> be split into one or more categories?</a:t>
          </a:r>
          <a:endParaRPr lang="en-GB" dirty="0">
            <a:latin typeface="Myriad Web Pro"/>
          </a:endParaRPr>
        </a:p>
      </dgm:t>
    </dgm:pt>
    <dgm:pt modelId="{455269E3-CB67-4BC7-9E89-81657D6C7779}" type="parTrans" cxnId="{0F51ED67-B52F-4AB5-8AD3-929703A0BB8F}">
      <dgm:prSet/>
      <dgm:spPr/>
      <dgm:t>
        <a:bodyPr/>
        <a:lstStyle/>
        <a:p>
          <a:endParaRPr lang="en-GB"/>
        </a:p>
      </dgm:t>
    </dgm:pt>
    <dgm:pt modelId="{894BB98D-5732-4247-A9A1-0E87407C3944}" type="sibTrans" cxnId="{0F51ED67-B52F-4AB5-8AD3-929703A0BB8F}">
      <dgm:prSet/>
      <dgm:spPr/>
      <dgm:t>
        <a:bodyPr/>
        <a:lstStyle/>
        <a:p>
          <a:endParaRPr lang="en-GB"/>
        </a:p>
      </dgm:t>
    </dgm:pt>
    <dgm:pt modelId="{E034F7FF-A8D6-452D-80BD-7A16499BC6E9}">
      <dgm:prSet phldrT="[Text]"/>
      <dgm:spPr>
        <a:solidFill>
          <a:srgbClr val="006600"/>
        </a:solidFill>
        <a:ln>
          <a:solidFill>
            <a:srgbClr val="006600"/>
          </a:solidFill>
        </a:ln>
      </dgm:spPr>
      <dgm:t>
        <a:bodyPr/>
        <a:lstStyle/>
        <a:p>
          <a:r>
            <a:rPr lang="en-GB" dirty="0" smtClean="0"/>
            <a:t>Step 2</a:t>
          </a:r>
          <a:endParaRPr lang="en-GB" dirty="0"/>
        </a:p>
      </dgm:t>
    </dgm:pt>
    <dgm:pt modelId="{AAC3DA58-E6AF-4916-93C0-65D6042052D0}" type="parTrans" cxnId="{D36B295A-D13F-4844-B476-AAF4E8BD90C7}">
      <dgm:prSet/>
      <dgm:spPr/>
      <dgm:t>
        <a:bodyPr/>
        <a:lstStyle/>
        <a:p>
          <a:endParaRPr lang="en-GB"/>
        </a:p>
      </dgm:t>
    </dgm:pt>
    <dgm:pt modelId="{2EA8E7E6-D78C-4F61-B549-F7B6E76DDB6A}" type="sibTrans" cxnId="{D36B295A-D13F-4844-B476-AAF4E8BD90C7}">
      <dgm:prSet/>
      <dgm:spPr/>
      <dgm:t>
        <a:bodyPr/>
        <a:lstStyle/>
        <a:p>
          <a:endParaRPr lang="en-GB"/>
        </a:p>
      </dgm:t>
    </dgm:pt>
    <dgm:pt modelId="{47050949-2353-4302-AB9F-DE9FAA084A13}">
      <dgm:prSet phldrT="[Text]"/>
      <dgm:spPr>
        <a:ln>
          <a:solidFill>
            <a:srgbClr val="006600"/>
          </a:solidFill>
        </a:ln>
      </dgm:spPr>
      <dgm:t>
        <a:bodyPr/>
        <a:lstStyle/>
        <a:p>
          <a:r>
            <a:rPr lang="en-GB" dirty="0" smtClean="0">
              <a:latin typeface="Myriad Web Pro"/>
            </a:rPr>
            <a:t>Does the </a:t>
          </a:r>
          <a:r>
            <a:rPr lang="en-GB" b="1" dirty="0" smtClean="0">
              <a:latin typeface="Myriad Web Pro"/>
            </a:rPr>
            <a:t>category</a:t>
          </a:r>
          <a:r>
            <a:rPr lang="en-GB" dirty="0" smtClean="0">
              <a:latin typeface="Myriad Web Pro"/>
            </a:rPr>
            <a:t> fit with the wellbeing, low-carbon and built environment factors?</a:t>
          </a:r>
          <a:endParaRPr lang="en-GB" dirty="0">
            <a:latin typeface="Myriad Web Pro"/>
          </a:endParaRPr>
        </a:p>
      </dgm:t>
    </dgm:pt>
    <dgm:pt modelId="{A0591650-7032-4987-8065-3B01DF5F75CF}" type="parTrans" cxnId="{B277D14D-5C72-4AD9-B3EB-F64BA8B1C16B}">
      <dgm:prSet/>
      <dgm:spPr/>
      <dgm:t>
        <a:bodyPr/>
        <a:lstStyle/>
        <a:p>
          <a:endParaRPr lang="en-GB"/>
        </a:p>
      </dgm:t>
    </dgm:pt>
    <dgm:pt modelId="{FBB186BF-8D19-4EEE-B23E-D10BC7F4A7C9}" type="sibTrans" cxnId="{B277D14D-5C72-4AD9-B3EB-F64BA8B1C16B}">
      <dgm:prSet/>
      <dgm:spPr/>
      <dgm:t>
        <a:bodyPr/>
        <a:lstStyle/>
        <a:p>
          <a:endParaRPr lang="en-GB"/>
        </a:p>
      </dgm:t>
    </dgm:pt>
    <dgm:pt modelId="{2FEEC954-FC1A-439C-85BF-A3AC7E34E92F}">
      <dgm:prSet phldrT="[Text]"/>
      <dgm:spPr>
        <a:ln>
          <a:solidFill>
            <a:srgbClr val="006600"/>
          </a:solidFill>
        </a:ln>
      </dgm:spPr>
      <dgm:t>
        <a:bodyPr/>
        <a:lstStyle/>
        <a:p>
          <a:r>
            <a:rPr lang="en-GB" dirty="0" smtClean="0">
              <a:latin typeface="Myriad Web Pro"/>
            </a:rPr>
            <a:t>Does the </a:t>
          </a:r>
          <a:r>
            <a:rPr lang="en-GB" b="1" dirty="0" smtClean="0">
              <a:latin typeface="Myriad Web Pro"/>
            </a:rPr>
            <a:t>measure</a:t>
          </a:r>
          <a:r>
            <a:rPr lang="en-GB" dirty="0" smtClean="0">
              <a:latin typeface="Myriad Web Pro"/>
            </a:rPr>
            <a:t> fit with the wellbeing, low-carbon and built environment factors?</a:t>
          </a:r>
          <a:endParaRPr lang="en-GB" dirty="0">
            <a:latin typeface="Myriad Web Pro"/>
          </a:endParaRPr>
        </a:p>
      </dgm:t>
    </dgm:pt>
    <dgm:pt modelId="{33664613-429F-45E3-B8B3-FEBFED78108B}" type="parTrans" cxnId="{788A77ED-9BFD-4BFC-9DC6-58AA848BFB78}">
      <dgm:prSet/>
      <dgm:spPr/>
      <dgm:t>
        <a:bodyPr/>
        <a:lstStyle/>
        <a:p>
          <a:endParaRPr lang="en-GB"/>
        </a:p>
      </dgm:t>
    </dgm:pt>
    <dgm:pt modelId="{E28E3DF6-5B0D-40FA-929D-3909FAED0773}" type="sibTrans" cxnId="{788A77ED-9BFD-4BFC-9DC6-58AA848BFB78}">
      <dgm:prSet/>
      <dgm:spPr/>
      <dgm:t>
        <a:bodyPr/>
        <a:lstStyle/>
        <a:p>
          <a:endParaRPr lang="en-GB"/>
        </a:p>
      </dgm:t>
    </dgm:pt>
    <dgm:pt modelId="{8AC48704-DFD7-47E9-8FC3-0865B2D52C38}">
      <dgm:prSet phldrT="[Text]"/>
      <dgm:spPr>
        <a:solidFill>
          <a:srgbClr val="006600"/>
        </a:solidFill>
        <a:ln>
          <a:solidFill>
            <a:srgbClr val="006600"/>
          </a:solidFill>
        </a:ln>
      </dgm:spPr>
      <dgm:t>
        <a:bodyPr/>
        <a:lstStyle/>
        <a:p>
          <a:r>
            <a:rPr lang="en-GB" dirty="0" smtClean="0"/>
            <a:t>Step 3</a:t>
          </a:r>
          <a:endParaRPr lang="en-GB" dirty="0"/>
        </a:p>
      </dgm:t>
    </dgm:pt>
    <dgm:pt modelId="{B333E6C8-08C7-4457-AF1D-E74077030770}" type="parTrans" cxnId="{B152ED3E-C1C7-4A83-BC0E-CE51CABDCF1F}">
      <dgm:prSet/>
      <dgm:spPr/>
      <dgm:t>
        <a:bodyPr/>
        <a:lstStyle/>
        <a:p>
          <a:endParaRPr lang="en-GB"/>
        </a:p>
      </dgm:t>
    </dgm:pt>
    <dgm:pt modelId="{7EB15378-8AB2-4E2A-8179-757CE313B726}" type="sibTrans" cxnId="{B152ED3E-C1C7-4A83-BC0E-CE51CABDCF1F}">
      <dgm:prSet/>
      <dgm:spPr/>
      <dgm:t>
        <a:bodyPr/>
        <a:lstStyle/>
        <a:p>
          <a:endParaRPr lang="en-GB"/>
        </a:p>
      </dgm:t>
    </dgm:pt>
    <dgm:pt modelId="{3A9F917F-000E-4AED-BFF8-5C592AA9AD5D}">
      <dgm:prSet phldrT="[Text]"/>
      <dgm:spPr>
        <a:ln>
          <a:solidFill>
            <a:srgbClr val="006600"/>
          </a:solidFill>
        </a:ln>
      </dgm:spPr>
      <dgm:t>
        <a:bodyPr/>
        <a:lstStyle/>
        <a:p>
          <a:r>
            <a:rPr lang="en-GB" dirty="0" smtClean="0">
              <a:latin typeface="Myriad Web Pro"/>
            </a:rPr>
            <a:t>How many factors does the </a:t>
          </a:r>
          <a:r>
            <a:rPr lang="en-GB" b="1" dirty="0" smtClean="0">
              <a:latin typeface="Myriad Web Pro"/>
            </a:rPr>
            <a:t>measure</a:t>
          </a:r>
          <a:r>
            <a:rPr lang="en-GB" dirty="0" smtClean="0">
              <a:latin typeface="Myriad Web Pro"/>
            </a:rPr>
            <a:t> satisfy?</a:t>
          </a:r>
          <a:endParaRPr lang="en-GB" dirty="0">
            <a:latin typeface="Myriad Web Pro"/>
          </a:endParaRPr>
        </a:p>
      </dgm:t>
    </dgm:pt>
    <dgm:pt modelId="{169F1CF6-8790-4873-B69E-D970B7668C26}" type="parTrans" cxnId="{92AC7337-A20F-44EF-847E-17D49186C20B}">
      <dgm:prSet/>
      <dgm:spPr/>
      <dgm:t>
        <a:bodyPr/>
        <a:lstStyle/>
        <a:p>
          <a:endParaRPr lang="en-GB"/>
        </a:p>
      </dgm:t>
    </dgm:pt>
    <dgm:pt modelId="{2CE21CDA-7A19-44BA-B7B7-BEEC7B368853}" type="sibTrans" cxnId="{92AC7337-A20F-44EF-847E-17D49186C20B}">
      <dgm:prSet/>
      <dgm:spPr/>
      <dgm:t>
        <a:bodyPr/>
        <a:lstStyle/>
        <a:p>
          <a:endParaRPr lang="en-GB"/>
        </a:p>
      </dgm:t>
    </dgm:pt>
    <dgm:pt modelId="{05E79DB5-4556-4CE9-9EA7-CEDF5EA1B3BE}">
      <dgm:prSet phldrT="[Text]"/>
      <dgm:spPr>
        <a:ln>
          <a:solidFill>
            <a:srgbClr val="006600"/>
          </a:solidFill>
        </a:ln>
      </dgm:spPr>
      <dgm:t>
        <a:bodyPr/>
        <a:lstStyle/>
        <a:p>
          <a:r>
            <a:rPr lang="en-GB" dirty="0" smtClean="0">
              <a:latin typeface="Myriad Web Pro"/>
            </a:rPr>
            <a:t>How strong is the relationship between the </a:t>
          </a:r>
          <a:r>
            <a:rPr lang="en-GB" b="1" dirty="0" smtClean="0">
              <a:latin typeface="Myriad Web Pro"/>
            </a:rPr>
            <a:t>measures</a:t>
          </a:r>
          <a:r>
            <a:rPr lang="en-GB" dirty="0" smtClean="0">
              <a:latin typeface="Myriad Web Pro"/>
            </a:rPr>
            <a:t> and the factors?</a:t>
          </a:r>
          <a:endParaRPr lang="en-GB" dirty="0">
            <a:latin typeface="Myriad Web Pro"/>
          </a:endParaRPr>
        </a:p>
      </dgm:t>
    </dgm:pt>
    <dgm:pt modelId="{0BBCA4C4-E23D-4799-8903-1E779D964DC8}" type="parTrans" cxnId="{96820B4F-5755-44F2-AC8A-9936E5EA2C21}">
      <dgm:prSet/>
      <dgm:spPr/>
      <dgm:t>
        <a:bodyPr/>
        <a:lstStyle/>
        <a:p>
          <a:endParaRPr lang="en-GB"/>
        </a:p>
      </dgm:t>
    </dgm:pt>
    <dgm:pt modelId="{74680E1C-44EE-4AD5-89A6-911649B3B1A3}" type="sibTrans" cxnId="{96820B4F-5755-44F2-AC8A-9936E5EA2C21}">
      <dgm:prSet/>
      <dgm:spPr/>
      <dgm:t>
        <a:bodyPr/>
        <a:lstStyle/>
        <a:p>
          <a:endParaRPr lang="en-GB"/>
        </a:p>
      </dgm:t>
    </dgm:pt>
    <dgm:pt modelId="{14C30FCC-1F98-41B6-BA48-16CC8AF5C728}">
      <dgm:prSet phldrT="[Text]"/>
      <dgm:spPr>
        <a:ln>
          <a:solidFill>
            <a:srgbClr val="006600"/>
          </a:solidFill>
        </a:ln>
      </dgm:spPr>
      <dgm:t>
        <a:bodyPr/>
        <a:lstStyle/>
        <a:p>
          <a:r>
            <a:rPr lang="en-GB" dirty="0" smtClean="0">
              <a:latin typeface="Myriad Web Pro"/>
            </a:rPr>
            <a:t>Can the </a:t>
          </a:r>
          <a:r>
            <a:rPr lang="en-GB" b="1" dirty="0" smtClean="0">
              <a:latin typeface="Myriad Web Pro"/>
            </a:rPr>
            <a:t>measures</a:t>
          </a:r>
          <a:r>
            <a:rPr lang="en-GB" dirty="0" smtClean="0">
              <a:latin typeface="Myriad Web Pro"/>
            </a:rPr>
            <a:t> be grouped together? If so, how many groups?</a:t>
          </a:r>
          <a:endParaRPr lang="en-GB" dirty="0">
            <a:latin typeface="Myriad Web Pro"/>
          </a:endParaRPr>
        </a:p>
      </dgm:t>
    </dgm:pt>
    <dgm:pt modelId="{9EB57C29-9545-42B1-A888-8A2881430D12}" type="parTrans" cxnId="{5E9DB304-5B40-4936-88CF-9FF5B01E6917}">
      <dgm:prSet/>
      <dgm:spPr/>
      <dgm:t>
        <a:bodyPr/>
        <a:lstStyle/>
        <a:p>
          <a:endParaRPr lang="en-GB"/>
        </a:p>
      </dgm:t>
    </dgm:pt>
    <dgm:pt modelId="{9EE70FC9-CAF7-47AB-AE69-0BD83EE82E08}" type="sibTrans" cxnId="{5E9DB304-5B40-4936-88CF-9FF5B01E6917}">
      <dgm:prSet/>
      <dgm:spPr/>
      <dgm:t>
        <a:bodyPr/>
        <a:lstStyle/>
        <a:p>
          <a:endParaRPr lang="en-GB"/>
        </a:p>
      </dgm:t>
    </dgm:pt>
    <dgm:pt modelId="{D85C6992-1DBE-4677-A2EA-AAF1C7F22094}">
      <dgm:prSet phldrT="[Text]"/>
      <dgm:spPr>
        <a:ln>
          <a:solidFill>
            <a:srgbClr val="006600"/>
          </a:solidFill>
        </a:ln>
      </dgm:spPr>
      <dgm:t>
        <a:bodyPr/>
        <a:lstStyle/>
        <a:p>
          <a:r>
            <a:rPr lang="en-GB" dirty="0" smtClean="0">
              <a:latin typeface="Myriad Web Pro"/>
            </a:rPr>
            <a:t>How easy would it be to obtain data/information for each </a:t>
          </a:r>
          <a:r>
            <a:rPr lang="en-GB" b="1" dirty="0" smtClean="0">
              <a:latin typeface="Myriad Web Pro"/>
            </a:rPr>
            <a:t>measure</a:t>
          </a:r>
          <a:r>
            <a:rPr lang="en-GB" dirty="0" smtClean="0">
              <a:latin typeface="Myriad Web Pro"/>
            </a:rPr>
            <a:t>?</a:t>
          </a:r>
          <a:endParaRPr lang="en-GB" dirty="0">
            <a:latin typeface="Myriad Web Pro"/>
          </a:endParaRPr>
        </a:p>
      </dgm:t>
    </dgm:pt>
    <dgm:pt modelId="{B2B58C93-6D3C-42C8-92F0-1727EEF376D8}" type="parTrans" cxnId="{1925E248-FDE5-46C6-B3FF-EB5123DE6E8C}">
      <dgm:prSet/>
      <dgm:spPr/>
      <dgm:t>
        <a:bodyPr/>
        <a:lstStyle/>
        <a:p>
          <a:endParaRPr lang="en-GB"/>
        </a:p>
      </dgm:t>
    </dgm:pt>
    <dgm:pt modelId="{1BA0F5F0-0031-4766-8B3C-F02A5FD38564}" type="sibTrans" cxnId="{1925E248-FDE5-46C6-B3FF-EB5123DE6E8C}">
      <dgm:prSet/>
      <dgm:spPr/>
      <dgm:t>
        <a:bodyPr/>
        <a:lstStyle/>
        <a:p>
          <a:endParaRPr lang="en-GB"/>
        </a:p>
      </dgm:t>
    </dgm:pt>
    <dgm:pt modelId="{954CCE50-5406-4219-89F8-DD4B4B677BD3}">
      <dgm:prSet phldrT="[Text]"/>
      <dgm:spPr>
        <a:ln>
          <a:solidFill>
            <a:srgbClr val="006600"/>
          </a:solidFill>
        </a:ln>
      </dgm:spPr>
      <dgm:t>
        <a:bodyPr/>
        <a:lstStyle/>
        <a:p>
          <a:r>
            <a:rPr lang="en-GB" dirty="0" smtClean="0">
              <a:latin typeface="Myriad Web Pro"/>
            </a:rPr>
            <a:t>Which </a:t>
          </a:r>
          <a:r>
            <a:rPr lang="en-GB" b="1" dirty="0" smtClean="0">
              <a:latin typeface="Myriad Web Pro"/>
            </a:rPr>
            <a:t>measures</a:t>
          </a:r>
          <a:r>
            <a:rPr lang="en-GB" dirty="0" smtClean="0">
              <a:latin typeface="Myriad Web Pro"/>
            </a:rPr>
            <a:t> will be used?</a:t>
          </a:r>
          <a:endParaRPr lang="en-GB" dirty="0">
            <a:latin typeface="Myriad Web Pro"/>
          </a:endParaRPr>
        </a:p>
      </dgm:t>
    </dgm:pt>
    <dgm:pt modelId="{78BCEC47-769B-4CF1-A387-146377FCC277}" type="parTrans" cxnId="{BD709D61-B8DA-47F6-991A-DF05645017AF}">
      <dgm:prSet/>
      <dgm:spPr/>
      <dgm:t>
        <a:bodyPr/>
        <a:lstStyle/>
        <a:p>
          <a:endParaRPr lang="en-GB"/>
        </a:p>
      </dgm:t>
    </dgm:pt>
    <dgm:pt modelId="{EE0F2137-87AD-451F-A3F9-2BFE84D8A25B}" type="sibTrans" cxnId="{BD709D61-B8DA-47F6-991A-DF05645017AF}">
      <dgm:prSet/>
      <dgm:spPr/>
      <dgm:t>
        <a:bodyPr/>
        <a:lstStyle/>
        <a:p>
          <a:endParaRPr lang="en-GB"/>
        </a:p>
      </dgm:t>
    </dgm:pt>
    <dgm:pt modelId="{606DD629-4563-47CE-9C12-2C98DB4ADCFA}" type="pres">
      <dgm:prSet presAssocID="{BD9ACCFB-B27A-4863-9B09-4F6A8D4FE9D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2AAA165-B1A7-4054-BC31-55B402DB1353}" type="pres">
      <dgm:prSet presAssocID="{45E71610-DC1A-4A02-8F10-A61F85DBEDBC}" presName="composite" presStyleCnt="0"/>
      <dgm:spPr/>
    </dgm:pt>
    <dgm:pt modelId="{95358093-FA06-48D7-A346-FCD622329AB4}" type="pres">
      <dgm:prSet presAssocID="{45E71610-DC1A-4A02-8F10-A61F85DBEDB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556BC0-64CB-4894-9B5E-98560307ED90}" type="pres">
      <dgm:prSet presAssocID="{45E71610-DC1A-4A02-8F10-A61F85DBEDB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F696A8-B8A7-4477-BCDA-946931C49138}" type="pres">
      <dgm:prSet presAssocID="{A104D8A2-9D6F-4D5E-8BA4-8B212C4F68B3}" presName="sp" presStyleCnt="0"/>
      <dgm:spPr/>
    </dgm:pt>
    <dgm:pt modelId="{393C520D-D6EE-43C0-BEEA-B8104D284492}" type="pres">
      <dgm:prSet presAssocID="{E034F7FF-A8D6-452D-80BD-7A16499BC6E9}" presName="composite" presStyleCnt="0"/>
      <dgm:spPr/>
    </dgm:pt>
    <dgm:pt modelId="{3E39986B-107E-4142-9908-DACC18716D05}" type="pres">
      <dgm:prSet presAssocID="{E034F7FF-A8D6-452D-80BD-7A16499BC6E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954D79-F8C3-43E3-B660-CA3E16393FA1}" type="pres">
      <dgm:prSet presAssocID="{E034F7FF-A8D6-452D-80BD-7A16499BC6E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FB3612-AA6F-4AE9-BAC5-67702AF4D744}" type="pres">
      <dgm:prSet presAssocID="{2EA8E7E6-D78C-4F61-B549-F7B6E76DDB6A}" presName="sp" presStyleCnt="0"/>
      <dgm:spPr/>
    </dgm:pt>
    <dgm:pt modelId="{96C64410-F1FB-4ED6-A0E7-CC269D3FD4A2}" type="pres">
      <dgm:prSet presAssocID="{8AC48704-DFD7-47E9-8FC3-0865B2D52C38}" presName="composite" presStyleCnt="0"/>
      <dgm:spPr/>
    </dgm:pt>
    <dgm:pt modelId="{60703724-EBDD-49AA-811E-077716BE8432}" type="pres">
      <dgm:prSet presAssocID="{8AC48704-DFD7-47E9-8FC3-0865B2D52C3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9F3942-C242-4505-9A41-8DDADA2B99AB}" type="pres">
      <dgm:prSet presAssocID="{8AC48704-DFD7-47E9-8FC3-0865B2D52C3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A0F7F91-7214-4810-9FA7-7BBAE851322C}" type="presOf" srcId="{47050949-2353-4302-AB9F-DE9FAA084A13}" destId="{42954D79-F8C3-43E3-B660-CA3E16393FA1}" srcOrd="0" destOrd="0" presId="urn:microsoft.com/office/officeart/2005/8/layout/chevron2"/>
    <dgm:cxn modelId="{F22F36C8-DE0F-40A7-ABC1-F6B28AE18A8E}" srcId="{45E71610-DC1A-4A02-8F10-A61F85DBEDBC}" destId="{E824F80F-44B2-491B-B23A-83050046CDD2}" srcOrd="0" destOrd="0" parTransId="{DDA1F97A-2045-4842-BD6E-215ED4A28069}" sibTransId="{91637DC1-773F-481D-B741-CA72B0DC048B}"/>
    <dgm:cxn modelId="{955004A1-044F-4DEA-B257-D95798B992A3}" type="presOf" srcId="{8AC48704-DFD7-47E9-8FC3-0865B2D52C38}" destId="{60703724-EBDD-49AA-811E-077716BE8432}" srcOrd="0" destOrd="0" presId="urn:microsoft.com/office/officeart/2005/8/layout/chevron2"/>
    <dgm:cxn modelId="{3A4DE978-62D3-4857-9993-303FC6E78A27}" type="presOf" srcId="{3A9F917F-000E-4AED-BFF8-5C592AA9AD5D}" destId="{FB9F3942-C242-4505-9A41-8DDADA2B99AB}" srcOrd="0" destOrd="0" presId="urn:microsoft.com/office/officeart/2005/8/layout/chevron2"/>
    <dgm:cxn modelId="{7C8C30E8-1796-4ED1-B0EA-786DA208AB8A}" type="presOf" srcId="{14C30FCC-1F98-41B6-BA48-16CC8AF5C728}" destId="{FB9F3942-C242-4505-9A41-8DDADA2B99AB}" srcOrd="0" destOrd="2" presId="urn:microsoft.com/office/officeart/2005/8/layout/chevron2"/>
    <dgm:cxn modelId="{96820B4F-5755-44F2-AC8A-9936E5EA2C21}" srcId="{8AC48704-DFD7-47E9-8FC3-0865B2D52C38}" destId="{05E79DB5-4556-4CE9-9EA7-CEDF5EA1B3BE}" srcOrd="1" destOrd="0" parTransId="{0BBCA4C4-E23D-4799-8903-1E779D964DC8}" sibTransId="{74680E1C-44EE-4AD5-89A6-911649B3B1A3}"/>
    <dgm:cxn modelId="{788A77ED-9BFD-4BFC-9DC6-58AA848BFB78}" srcId="{E034F7FF-A8D6-452D-80BD-7A16499BC6E9}" destId="{2FEEC954-FC1A-439C-85BF-A3AC7E34E92F}" srcOrd="1" destOrd="0" parTransId="{33664613-429F-45E3-B8B3-FEBFED78108B}" sibTransId="{E28E3DF6-5B0D-40FA-929D-3909FAED0773}"/>
    <dgm:cxn modelId="{F9047572-1B2E-466D-90C5-6E2F48241B59}" type="presOf" srcId="{D85C6992-1DBE-4677-A2EA-AAF1C7F22094}" destId="{FB9F3942-C242-4505-9A41-8DDADA2B99AB}" srcOrd="0" destOrd="3" presId="urn:microsoft.com/office/officeart/2005/8/layout/chevron2"/>
    <dgm:cxn modelId="{8AA1EB12-BAF7-4F81-AAE7-12E88882E1FA}" type="presOf" srcId="{2FEEC954-FC1A-439C-85BF-A3AC7E34E92F}" destId="{42954D79-F8C3-43E3-B660-CA3E16393FA1}" srcOrd="0" destOrd="1" presId="urn:microsoft.com/office/officeart/2005/8/layout/chevron2"/>
    <dgm:cxn modelId="{5F8A7156-95F0-4E07-9F71-A213929B43D6}" type="presOf" srcId="{45E71610-DC1A-4A02-8F10-A61F85DBEDBC}" destId="{95358093-FA06-48D7-A346-FCD622329AB4}" srcOrd="0" destOrd="0" presId="urn:microsoft.com/office/officeart/2005/8/layout/chevron2"/>
    <dgm:cxn modelId="{59626FE2-4067-404A-BC53-6C1F5BE4198B}" type="presOf" srcId="{D39F97A8-D011-4983-AFFF-D50692725A68}" destId="{1D556BC0-64CB-4894-9B5E-98560307ED90}" srcOrd="0" destOrd="1" presId="urn:microsoft.com/office/officeart/2005/8/layout/chevron2"/>
    <dgm:cxn modelId="{80B868AE-5973-45E3-93CB-D83D3FF7F134}" srcId="{BD9ACCFB-B27A-4863-9B09-4F6A8D4FE9DE}" destId="{45E71610-DC1A-4A02-8F10-A61F85DBEDBC}" srcOrd="0" destOrd="0" parTransId="{9F8907CA-C5CC-4928-839D-685F0E111610}" sibTransId="{A104D8A2-9D6F-4D5E-8BA4-8B212C4F68B3}"/>
    <dgm:cxn modelId="{C39CB6DC-2D14-4524-AE3E-32A69F69FF94}" type="presOf" srcId="{954CCE50-5406-4219-89F8-DD4B4B677BD3}" destId="{FB9F3942-C242-4505-9A41-8DDADA2B99AB}" srcOrd="0" destOrd="4" presId="urn:microsoft.com/office/officeart/2005/8/layout/chevron2"/>
    <dgm:cxn modelId="{5E9DB304-5B40-4936-88CF-9FF5B01E6917}" srcId="{8AC48704-DFD7-47E9-8FC3-0865B2D52C38}" destId="{14C30FCC-1F98-41B6-BA48-16CC8AF5C728}" srcOrd="2" destOrd="0" parTransId="{9EB57C29-9545-42B1-A888-8A2881430D12}" sibTransId="{9EE70FC9-CAF7-47AB-AE69-0BD83EE82E08}"/>
    <dgm:cxn modelId="{B152ED3E-C1C7-4A83-BC0E-CE51CABDCF1F}" srcId="{BD9ACCFB-B27A-4863-9B09-4F6A8D4FE9DE}" destId="{8AC48704-DFD7-47E9-8FC3-0865B2D52C38}" srcOrd="2" destOrd="0" parTransId="{B333E6C8-08C7-4457-AF1D-E74077030770}" sibTransId="{7EB15378-8AB2-4E2A-8179-757CE313B726}"/>
    <dgm:cxn modelId="{D36B295A-D13F-4844-B476-AAF4E8BD90C7}" srcId="{BD9ACCFB-B27A-4863-9B09-4F6A8D4FE9DE}" destId="{E034F7FF-A8D6-452D-80BD-7A16499BC6E9}" srcOrd="1" destOrd="0" parTransId="{AAC3DA58-E6AF-4916-93C0-65D6042052D0}" sibTransId="{2EA8E7E6-D78C-4F61-B549-F7B6E76DDB6A}"/>
    <dgm:cxn modelId="{B277D14D-5C72-4AD9-B3EB-F64BA8B1C16B}" srcId="{E034F7FF-A8D6-452D-80BD-7A16499BC6E9}" destId="{47050949-2353-4302-AB9F-DE9FAA084A13}" srcOrd="0" destOrd="0" parTransId="{A0591650-7032-4987-8065-3B01DF5F75CF}" sibTransId="{FBB186BF-8D19-4EEE-B23E-D10BC7F4A7C9}"/>
    <dgm:cxn modelId="{BD709D61-B8DA-47F6-991A-DF05645017AF}" srcId="{8AC48704-DFD7-47E9-8FC3-0865B2D52C38}" destId="{954CCE50-5406-4219-89F8-DD4B4B677BD3}" srcOrd="4" destOrd="0" parTransId="{78BCEC47-769B-4CF1-A387-146377FCC277}" sibTransId="{EE0F2137-87AD-451F-A3F9-2BFE84D8A25B}"/>
    <dgm:cxn modelId="{9BE92B62-5E14-4FCF-839F-273D6027F680}" type="presOf" srcId="{05E79DB5-4556-4CE9-9EA7-CEDF5EA1B3BE}" destId="{FB9F3942-C242-4505-9A41-8DDADA2B99AB}" srcOrd="0" destOrd="1" presId="urn:microsoft.com/office/officeart/2005/8/layout/chevron2"/>
    <dgm:cxn modelId="{0F51ED67-B52F-4AB5-8AD3-929703A0BB8F}" srcId="{45E71610-DC1A-4A02-8F10-A61F85DBEDBC}" destId="{D39F97A8-D011-4983-AFFF-D50692725A68}" srcOrd="1" destOrd="0" parTransId="{455269E3-CB67-4BC7-9E89-81657D6C7779}" sibTransId="{894BB98D-5732-4247-A9A1-0E87407C3944}"/>
    <dgm:cxn modelId="{954400C2-1003-4C1F-8C0C-693044E87C84}" type="presOf" srcId="{E034F7FF-A8D6-452D-80BD-7A16499BC6E9}" destId="{3E39986B-107E-4142-9908-DACC18716D05}" srcOrd="0" destOrd="0" presId="urn:microsoft.com/office/officeart/2005/8/layout/chevron2"/>
    <dgm:cxn modelId="{E01B6295-3921-4A15-AD27-3CFF971BCE80}" type="presOf" srcId="{BD9ACCFB-B27A-4863-9B09-4F6A8D4FE9DE}" destId="{606DD629-4563-47CE-9C12-2C98DB4ADCFA}" srcOrd="0" destOrd="0" presId="urn:microsoft.com/office/officeart/2005/8/layout/chevron2"/>
    <dgm:cxn modelId="{A1D043DB-452F-4E30-8A8C-2650A665A7E8}" type="presOf" srcId="{E824F80F-44B2-491B-B23A-83050046CDD2}" destId="{1D556BC0-64CB-4894-9B5E-98560307ED90}" srcOrd="0" destOrd="0" presId="urn:microsoft.com/office/officeart/2005/8/layout/chevron2"/>
    <dgm:cxn modelId="{92AC7337-A20F-44EF-847E-17D49186C20B}" srcId="{8AC48704-DFD7-47E9-8FC3-0865B2D52C38}" destId="{3A9F917F-000E-4AED-BFF8-5C592AA9AD5D}" srcOrd="0" destOrd="0" parTransId="{169F1CF6-8790-4873-B69E-D970B7668C26}" sibTransId="{2CE21CDA-7A19-44BA-B7B7-BEEC7B368853}"/>
    <dgm:cxn modelId="{1925E248-FDE5-46C6-B3FF-EB5123DE6E8C}" srcId="{8AC48704-DFD7-47E9-8FC3-0865B2D52C38}" destId="{D85C6992-1DBE-4677-A2EA-AAF1C7F22094}" srcOrd="3" destOrd="0" parTransId="{B2B58C93-6D3C-42C8-92F0-1727EEF376D8}" sibTransId="{1BA0F5F0-0031-4766-8B3C-F02A5FD38564}"/>
    <dgm:cxn modelId="{8398BB41-C916-4F43-A24F-47FBB1B59AB2}" type="presParOf" srcId="{606DD629-4563-47CE-9C12-2C98DB4ADCFA}" destId="{32AAA165-B1A7-4054-BC31-55B402DB1353}" srcOrd="0" destOrd="0" presId="urn:microsoft.com/office/officeart/2005/8/layout/chevron2"/>
    <dgm:cxn modelId="{9AB85727-5659-43B0-8887-B7345CB06F15}" type="presParOf" srcId="{32AAA165-B1A7-4054-BC31-55B402DB1353}" destId="{95358093-FA06-48D7-A346-FCD622329AB4}" srcOrd="0" destOrd="0" presId="urn:microsoft.com/office/officeart/2005/8/layout/chevron2"/>
    <dgm:cxn modelId="{3945B301-D1D8-42AE-A900-3B6D6B98E02E}" type="presParOf" srcId="{32AAA165-B1A7-4054-BC31-55B402DB1353}" destId="{1D556BC0-64CB-4894-9B5E-98560307ED90}" srcOrd="1" destOrd="0" presId="urn:microsoft.com/office/officeart/2005/8/layout/chevron2"/>
    <dgm:cxn modelId="{1BB876F0-EB9F-4B97-A06C-74FAF2838DDD}" type="presParOf" srcId="{606DD629-4563-47CE-9C12-2C98DB4ADCFA}" destId="{5FF696A8-B8A7-4477-BCDA-946931C49138}" srcOrd="1" destOrd="0" presId="urn:microsoft.com/office/officeart/2005/8/layout/chevron2"/>
    <dgm:cxn modelId="{CE0D3966-10F3-4581-BA5E-0D49D7F31453}" type="presParOf" srcId="{606DD629-4563-47CE-9C12-2C98DB4ADCFA}" destId="{393C520D-D6EE-43C0-BEEA-B8104D284492}" srcOrd="2" destOrd="0" presId="urn:microsoft.com/office/officeart/2005/8/layout/chevron2"/>
    <dgm:cxn modelId="{3369389F-A588-4305-A8F0-3AA2BA8F6916}" type="presParOf" srcId="{393C520D-D6EE-43C0-BEEA-B8104D284492}" destId="{3E39986B-107E-4142-9908-DACC18716D05}" srcOrd="0" destOrd="0" presId="urn:microsoft.com/office/officeart/2005/8/layout/chevron2"/>
    <dgm:cxn modelId="{567D0374-0732-4C6F-A090-15FFD3E0668B}" type="presParOf" srcId="{393C520D-D6EE-43C0-BEEA-B8104D284492}" destId="{42954D79-F8C3-43E3-B660-CA3E16393FA1}" srcOrd="1" destOrd="0" presId="urn:microsoft.com/office/officeart/2005/8/layout/chevron2"/>
    <dgm:cxn modelId="{63F1044D-6661-436C-82B0-3121EDD33CCD}" type="presParOf" srcId="{606DD629-4563-47CE-9C12-2C98DB4ADCFA}" destId="{76FB3612-AA6F-4AE9-BAC5-67702AF4D744}" srcOrd="3" destOrd="0" presId="urn:microsoft.com/office/officeart/2005/8/layout/chevron2"/>
    <dgm:cxn modelId="{E764EA78-2EF2-4C5E-BE99-A4A0A91754FB}" type="presParOf" srcId="{606DD629-4563-47CE-9C12-2C98DB4ADCFA}" destId="{96C64410-F1FB-4ED6-A0E7-CC269D3FD4A2}" srcOrd="4" destOrd="0" presId="urn:microsoft.com/office/officeart/2005/8/layout/chevron2"/>
    <dgm:cxn modelId="{B4C27751-C37E-4F7F-88F6-D692A0B47D4E}" type="presParOf" srcId="{96C64410-F1FB-4ED6-A0E7-CC269D3FD4A2}" destId="{60703724-EBDD-49AA-811E-077716BE8432}" srcOrd="0" destOrd="0" presId="urn:microsoft.com/office/officeart/2005/8/layout/chevron2"/>
    <dgm:cxn modelId="{45C9AEDD-678A-4001-9968-E3DF3F76C573}" type="presParOf" srcId="{96C64410-F1FB-4ED6-A0E7-CC269D3FD4A2}" destId="{FB9F3942-C242-4505-9A41-8DDADA2B99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6A769-BF33-46FC-9FE8-056D120E75C8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687253"/>
            <a:ext cx="5374640" cy="4440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482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5666B-5F64-484D-9630-4B198CC7FB0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5368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smtClean="0"/>
              <a:t>The research challenge is: to develop a rigorous means of social analysis of cities, that also generates engineering design criteria on quality of life and well-being within a low carbon strategy, and is tested through the design and implementation of the engineered solutions.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5666B-5F64-484D-9630-4B198CC7FB04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5666B-5F64-484D-9630-4B198CC7FB04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3A66-1F98-4F55-A929-994F5BECFD40}" type="datetimeFigureOut">
              <a:rPr lang="en-GB" smtClean="0"/>
              <a:pPr/>
              <a:t>05/12/2012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94299-9B9B-4A90-8E77-CC3299B106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Cap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04182"/>
            <a:ext cx="9166035" cy="6465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5140349"/>
            <a:ext cx="4140364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00" dirty="0" smtClean="0">
                <a:solidFill>
                  <a:srgbClr val="FFFF00"/>
                </a:solidFill>
                <a:latin typeface="Myriad Web Pro" pitchFamily="34" charset="0"/>
                <a:cs typeface="Arial" pitchFamily="34" charset="0"/>
              </a:rPr>
              <a:t>Wellbeing and the liveable city</a:t>
            </a:r>
          </a:p>
          <a:p>
            <a:r>
              <a:rPr lang="en-GB" dirty="0" smtClean="0">
                <a:solidFill>
                  <a:srgbClr val="FFFF00"/>
                </a:solidFill>
                <a:latin typeface="Myriad Web Pro" pitchFamily="34" charset="0"/>
                <a:cs typeface="Arial" pitchFamily="34" charset="0"/>
              </a:rPr>
              <a:t>7 December 2012</a:t>
            </a:r>
          </a:p>
          <a:p>
            <a:r>
              <a:rPr lang="en-GB" dirty="0" smtClean="0">
                <a:solidFill>
                  <a:srgbClr val="FFFF00"/>
                </a:solidFill>
                <a:latin typeface="Myriad Web Pro" pitchFamily="34" charset="0"/>
                <a:cs typeface="Arial" pitchFamily="34" charset="0"/>
              </a:rPr>
              <a:t>Royal Society</a:t>
            </a:r>
            <a:endParaRPr lang="en-GB" dirty="0">
              <a:solidFill>
                <a:srgbClr val="FFFF00"/>
              </a:solidFill>
              <a:latin typeface="Myriad Web Pro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6408712" cy="13286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190381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Percentage of subjective (qualitative) &amp; objective (quantitative) indicators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6486402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6408712" cy="9087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190381"/>
            <a:ext cx="6192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Target demographics for the indicators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9151436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"/>
            <a:ext cx="8640960" cy="1268759"/>
          </a:xfrm>
          <a:prstGeom prst="rect">
            <a:avLst/>
          </a:prstGeom>
          <a:solidFill>
            <a:srgbClr val="006600"/>
          </a:solidFill>
        </p:spPr>
      </p:pic>
      <p:sp>
        <p:nvSpPr>
          <p:cNvPr id="14" name="TextBox 13"/>
          <p:cNvSpPr txBox="1"/>
          <p:nvPr/>
        </p:nvSpPr>
        <p:spPr>
          <a:xfrm>
            <a:off x="467544" y="190381"/>
            <a:ext cx="8568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Target demographics for the indicators (unspecified demographics removed)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036764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ellbeing indicators 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68" t="2223" r="2368" b="5499"/>
          <a:stretch>
            <a:fillRect/>
          </a:stretch>
        </p:blipFill>
        <p:spPr>
          <a:xfrm>
            <a:off x="0" y="1"/>
            <a:ext cx="9144000" cy="6857999"/>
          </a:xfrm>
        </p:spPr>
      </p:pic>
      <p:pic>
        <p:nvPicPr>
          <p:cNvPr id="4" name="Picture 3" descr="Captur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"/>
            <a:ext cx="4248472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7545" y="19038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Indicator categories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tur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"/>
            <a:ext cx="4248472" cy="76470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2276872"/>
            <a:ext cx="9144000" cy="4581128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11663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Myriad Pro Light" pitchFamily="34" charset="0"/>
                <a:cs typeface="Arial" pitchFamily="34" charset="0"/>
              </a:rPr>
              <a:t>Indicator examples</a:t>
            </a:r>
            <a:endParaRPr lang="en-GB" sz="3200" dirty="0">
              <a:solidFill>
                <a:schemeClr val="bg1"/>
              </a:solidFill>
              <a:latin typeface="Myriad Pro Light" pitchFamily="34" charset="0"/>
              <a:cs typeface="Arial" pitchFamily="34" charset="0"/>
            </a:endParaRPr>
          </a:p>
        </p:txBody>
      </p:sp>
      <p:pic>
        <p:nvPicPr>
          <p:cNvPr id="11" name="Picture 10" descr="Cap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3980" y="0"/>
            <a:ext cx="3970020" cy="208788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7544" y="2060848"/>
          <a:ext cx="8172400" cy="4683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/>
                <a:gridCol w="550810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Category</a:t>
                      </a:r>
                      <a:endParaRPr lang="en-GB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Example</a:t>
                      </a:r>
                      <a:endParaRPr lang="en-GB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Community participation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Do you feel a sense of community in your local neighbourhood?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Crime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How safe</a:t>
                      </a:r>
                      <a:r>
                        <a:rPr lang="en-GB" baseline="0" dirty="0" smtClean="0">
                          <a:latin typeface="Myriad Web Pro"/>
                        </a:rPr>
                        <a:t> do you feel walking alone in this area after dark?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Environment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Percentage of wards in the 10% most deprived areas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Housing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How satisfied are you with your flat/accommodation?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Planning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Share of sustainably-classified buildings of</a:t>
                      </a:r>
                      <a:r>
                        <a:rPr lang="en-GB" baseline="0" dirty="0" smtClean="0">
                          <a:latin typeface="Myriad Web Pro"/>
                        </a:rPr>
                        <a:t> all new and renovated buildings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Political participation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Participation</a:t>
                      </a:r>
                      <a:r>
                        <a:rPr lang="en-GB" baseline="0" dirty="0" smtClean="0">
                          <a:latin typeface="Myriad Web Pro"/>
                        </a:rPr>
                        <a:t> rates in most recent election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Psychological health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Overall, how happy did you feel yesterday?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Social support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How often do you speak to your neighbours?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0" y="1772816"/>
            <a:ext cx="9144000" cy="331236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068960"/>
            <a:ext cx="856895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Myriad Web Pro" pitchFamily="34" charset="0"/>
              </a:rPr>
              <a:t>Indicator analysis &amp; selection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76872"/>
            <a:ext cx="9144000" cy="4581128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Cap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866"/>
            <a:ext cx="4248472" cy="8807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7" y="2481858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 smtClean="0">
              <a:latin typeface="Myriad Web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11663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yriad Pro Light" pitchFamily="34" charset="0"/>
                <a:cs typeface="Arial" pitchFamily="34" charset="0"/>
              </a:rPr>
              <a:t>Indicator analysis</a:t>
            </a:r>
            <a:endParaRPr lang="en-GB" sz="3200" dirty="0">
              <a:latin typeface="Myriad Pro Light" pitchFamily="34" charset="0"/>
              <a:cs typeface="Arial" pitchFamily="34" charset="0"/>
            </a:endParaRPr>
          </a:p>
        </p:txBody>
      </p:sp>
      <p:pic>
        <p:nvPicPr>
          <p:cNvPr id="11" name="Picture 10" descr="Cap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3980" y="0"/>
            <a:ext cx="3970020" cy="2087880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/>
        </p:nvGraphicFramePr>
        <p:xfrm>
          <a:off x="755576" y="1628800"/>
          <a:ext cx="7848872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3620" r="11607" b="574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276872"/>
            <a:ext cx="9144000" cy="4581128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Cap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549" y="201302"/>
            <a:ext cx="4824536" cy="10002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yriad Pro Light" pitchFamily="34" charset="0"/>
                <a:cs typeface="Arial" pitchFamily="34" charset="0"/>
              </a:rPr>
              <a:t>Indicators we wish to use</a:t>
            </a:r>
            <a:endParaRPr lang="en-GB" sz="3200" dirty="0">
              <a:latin typeface="Myriad Pro Light" pitchFamily="34" charset="0"/>
              <a:cs typeface="Arial" pitchFamily="34" charset="0"/>
            </a:endParaRPr>
          </a:p>
        </p:txBody>
      </p:sp>
      <p:pic>
        <p:nvPicPr>
          <p:cNvPr id="11" name="Picture 10" descr="Cap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3980" y="0"/>
            <a:ext cx="3970020" cy="208788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7544" y="2060848"/>
          <a:ext cx="8172400" cy="4668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/>
                <a:gridCol w="550810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Category</a:t>
                      </a:r>
                      <a:endParaRPr lang="en-GB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Indicator</a:t>
                      </a:r>
                      <a:endParaRPr lang="en-GB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Community participation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dirty="0" smtClean="0">
                          <a:latin typeface="Myriad Web Pro"/>
                        </a:rPr>
                        <a:t>Percentage of people who</a:t>
                      </a:r>
                      <a:r>
                        <a:rPr lang="en-GB" baseline="0" dirty="0" smtClean="0">
                          <a:latin typeface="Myriad Web Pro"/>
                        </a:rPr>
                        <a:t> feel they belong to their neighbourhood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dirty="0" smtClean="0">
                          <a:latin typeface="Myriad Web Pro"/>
                        </a:rPr>
                        <a:t>How would you describe your sense of belonging to your neighbourhood?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dirty="0" smtClean="0">
                          <a:latin typeface="Myriad Web Pro"/>
                        </a:rPr>
                        <a:t>What sorts of things stop you from doing any activities you would like to do?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Crime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dirty="0" smtClean="0">
                          <a:latin typeface="Myriad Web Pro"/>
                        </a:rPr>
                        <a:t>Personal crime rate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dirty="0" smtClean="0">
                          <a:latin typeface="Myriad Web Pro"/>
                        </a:rPr>
                        <a:t>Percentage of children who feel safe going to/from</a:t>
                      </a:r>
                      <a:r>
                        <a:rPr lang="en-GB" baseline="0" dirty="0" smtClean="0">
                          <a:latin typeface="Myriad Web Pro"/>
                        </a:rPr>
                        <a:t> X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dirty="0" smtClean="0">
                          <a:latin typeface="Myriad Web Pro"/>
                        </a:rPr>
                        <a:t>How safe</a:t>
                      </a:r>
                      <a:r>
                        <a:rPr lang="en-GB" baseline="0" dirty="0" smtClean="0">
                          <a:latin typeface="Myriad Web Pro"/>
                        </a:rPr>
                        <a:t> do you feel walking alone in this area after dark?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dirty="0" smtClean="0">
                          <a:latin typeface="Myriad Web Pro"/>
                        </a:rPr>
                        <a:t>How safe do you feel walking alone in this area during the day?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dirty="0" smtClean="0">
                          <a:latin typeface="Myriad Web Pro"/>
                        </a:rPr>
                        <a:t>How safe do you feel in [CITY NAME]?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dirty="0" smtClean="0">
                          <a:latin typeface="Myriad Web Pro"/>
                        </a:rPr>
                        <a:t>It is safe to be out and about on the streets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276872"/>
            <a:ext cx="9144000" cy="4581128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Cap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866"/>
            <a:ext cx="4824536" cy="1190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yriad Pro Light" pitchFamily="34" charset="0"/>
                <a:cs typeface="Arial" pitchFamily="34" charset="0"/>
              </a:rPr>
              <a:t>Indicators we wish to use</a:t>
            </a:r>
            <a:endParaRPr lang="en-GB" sz="3200" dirty="0">
              <a:latin typeface="Myriad Pro Light" pitchFamily="34" charset="0"/>
              <a:cs typeface="Arial" pitchFamily="34" charset="0"/>
            </a:endParaRPr>
          </a:p>
        </p:txBody>
      </p:sp>
      <p:pic>
        <p:nvPicPr>
          <p:cNvPr id="11" name="Picture 10" descr="Cap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3980" y="0"/>
            <a:ext cx="3970020" cy="208788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7544" y="2060848"/>
          <a:ext cx="8172400" cy="4089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56184"/>
                <a:gridCol w="651621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700" noProof="0" dirty="0" smtClean="0">
                          <a:latin typeface="Myriad Web Pro"/>
                        </a:rPr>
                        <a:t>Category</a:t>
                      </a:r>
                      <a:endParaRPr lang="en-GB" sz="1700" noProof="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noProof="0" dirty="0" smtClean="0">
                          <a:latin typeface="Myriad Web Pro"/>
                        </a:rPr>
                        <a:t>Indicator</a:t>
                      </a:r>
                      <a:endParaRPr lang="en-GB" sz="1700" noProof="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noProof="0" dirty="0" smtClean="0">
                          <a:latin typeface="Myriad Web Pro"/>
                        </a:rPr>
                        <a:t>Environment</a:t>
                      </a:r>
                      <a:endParaRPr lang="en-GB" sz="1700" noProof="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sz="1700" noProof="0" dirty="0" smtClean="0">
                          <a:latin typeface="Myriad Web Pro"/>
                        </a:rPr>
                        <a:t>Average ecological footprint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sz="1700" noProof="0" dirty="0" smtClean="0">
                          <a:latin typeface="Myriad Web Pro"/>
                        </a:rPr>
                        <a:t>Populations living in areas with in relative terms, the least favourable environmental conditions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sz="1700" noProof="0" dirty="0" smtClean="0">
                          <a:latin typeface="Myriad Web Pro"/>
                        </a:rPr>
                        <a:t>Percentage of wards in the 10% most deprived areas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US" sz="1700" noProof="0" dirty="0" smtClean="0">
                          <a:latin typeface="Myriad Web Pro"/>
                        </a:rPr>
                        <a:t>Percentage of households satisfied with the quality of the places in which they live 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US" sz="1700" noProof="0" dirty="0" smtClean="0">
                          <a:latin typeface="Myriad Web Pro"/>
                        </a:rPr>
                        <a:t>In your city or area where you live, are you satisfied or dissatisfied with the beauty or physical setting?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US" sz="1700" noProof="0" dirty="0" smtClean="0">
                          <a:latin typeface="Myriad Web Pro"/>
                        </a:rPr>
                        <a:t>It is important to me that I can be proud of my local environment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US" sz="1700" noProof="0" dirty="0" smtClean="0">
                          <a:latin typeface="Myriad Web Pro"/>
                        </a:rPr>
                        <a:t>Do you live within a ten-minute walk of a natural blue or green space?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US" sz="1700" noProof="0" dirty="0" smtClean="0">
                          <a:latin typeface="Myriad Web Pro"/>
                        </a:rPr>
                        <a:t>What do you think of the parks and play areas in your area?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US" sz="1700" noProof="0" dirty="0" smtClean="0">
                          <a:latin typeface="Myriad Web Pro"/>
                        </a:rPr>
                        <a:t>My local area is safe for children to play outside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US" sz="1700" noProof="0" dirty="0" smtClean="0">
                          <a:latin typeface="Myriad Web Pro"/>
                        </a:rPr>
                        <a:t>[CITY NAME] is committed to the fight against climate change</a:t>
                      </a:r>
                      <a:endParaRPr lang="en-GB" sz="1700" noProof="0" dirty="0">
                        <a:latin typeface="Myriad Web Pr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 descr="Capture48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374"/>
            <a:ext cx="4248472" cy="8807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536" y="11663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Myriad Pro Light" pitchFamily="34" charset="0"/>
                <a:cs typeface="Arial" pitchFamily="34" charset="0"/>
              </a:rPr>
              <a:t>Programme</a:t>
            </a:r>
            <a:endParaRPr lang="en-GB" sz="3200" dirty="0">
              <a:solidFill>
                <a:schemeClr val="bg1"/>
              </a:solidFill>
              <a:latin typeface="Myriad Pro Light" pitchFamily="34" charset="0"/>
              <a:cs typeface="Arial" pitchFamily="34" charset="0"/>
            </a:endParaRPr>
          </a:p>
        </p:txBody>
      </p:sp>
      <p:pic>
        <p:nvPicPr>
          <p:cNvPr id="7" name="Picture 6" descr="LC_Process_Diagram_v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9144000" cy="44953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276872"/>
            <a:ext cx="9144000" cy="4581128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Cap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866"/>
            <a:ext cx="4824536" cy="1190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yriad Pro Light" pitchFamily="34" charset="0"/>
                <a:cs typeface="Arial" pitchFamily="34" charset="0"/>
              </a:rPr>
              <a:t>Indicators we wish to use</a:t>
            </a:r>
            <a:endParaRPr lang="en-GB" sz="3200" dirty="0">
              <a:latin typeface="Myriad Pro Light" pitchFamily="34" charset="0"/>
              <a:cs typeface="Arial" pitchFamily="34" charset="0"/>
            </a:endParaRPr>
          </a:p>
        </p:txBody>
      </p:sp>
      <p:pic>
        <p:nvPicPr>
          <p:cNvPr id="11" name="Picture 10" descr="Cap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3980" y="0"/>
            <a:ext cx="3970020" cy="208788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7544" y="2060848"/>
          <a:ext cx="8172400" cy="439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/>
                <a:gridCol w="550810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latin typeface="Myriad Web Pro"/>
                        </a:rPr>
                        <a:t>Category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latin typeface="Myriad Web Pro"/>
                        </a:rPr>
                        <a:t>Indicator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latin typeface="Myriad Web Pro"/>
                        </a:rPr>
                        <a:t>Housing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noProof="0" dirty="0" smtClean="0">
                          <a:latin typeface="Myriad Web Pro"/>
                        </a:rPr>
                        <a:t>Housing</a:t>
                      </a:r>
                      <a:r>
                        <a:rPr lang="en-GB" baseline="0" noProof="0" dirty="0" smtClean="0">
                          <a:latin typeface="Myriad Web Pro"/>
                        </a:rPr>
                        <a:t> quality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noProof="0" dirty="0" smtClean="0">
                          <a:latin typeface="Myriad Web Pro"/>
                        </a:rPr>
                        <a:t>Share of total population/households living in substandard/unfit housing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noProof="0" dirty="0" smtClean="0">
                          <a:latin typeface="Myriad Web Pro"/>
                        </a:rPr>
                        <a:t>Satisfaction of people over 65 with both home and neighbourhood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noProof="0" dirty="0" smtClean="0">
                          <a:latin typeface="Myriad Web Pro"/>
                        </a:rPr>
                        <a:t>How important is housing quality to quality of life, both now and in the future?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noProof="0" dirty="0" smtClean="0">
                          <a:latin typeface="Myriad Web Pro"/>
                        </a:rPr>
                        <a:t>My (family’s) home is nice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noProof="0" dirty="0" smtClean="0">
                          <a:latin typeface="Myriad Web Pro"/>
                        </a:rPr>
                        <a:t>I wish I lived in a different house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latin typeface="Myriad Web Pro"/>
                        </a:rPr>
                        <a:t>Planning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noProof="0" dirty="0" smtClean="0">
                          <a:latin typeface="Myriad Web Pro"/>
                        </a:rPr>
                        <a:t>Share of sustainably-classified buildings of</a:t>
                      </a:r>
                      <a:r>
                        <a:rPr lang="en-GB" baseline="0" noProof="0" dirty="0" smtClean="0">
                          <a:latin typeface="Myriad Web Pro"/>
                        </a:rPr>
                        <a:t> all new and renovated buildings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noProof="0" dirty="0" smtClean="0">
                          <a:latin typeface="Myriad Web Pro"/>
                        </a:rPr>
                        <a:t>Presence of an integrated plan in the city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noProof="0" dirty="0" smtClean="0">
                          <a:latin typeface="Myriad Web Pro"/>
                        </a:rPr>
                        <a:t>How important is more building in the countryside to quality of life, both now and in the future?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276872"/>
            <a:ext cx="9144000" cy="4581128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Cap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866"/>
            <a:ext cx="4824536" cy="10002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yriad Pro Light" pitchFamily="34" charset="0"/>
                <a:cs typeface="Arial" pitchFamily="34" charset="0"/>
              </a:rPr>
              <a:t>Indicators we wish to use</a:t>
            </a:r>
            <a:endParaRPr lang="en-GB" sz="3200" dirty="0">
              <a:latin typeface="Myriad Pro Light" pitchFamily="34" charset="0"/>
              <a:cs typeface="Arial" pitchFamily="34" charset="0"/>
            </a:endParaRPr>
          </a:p>
        </p:txBody>
      </p:sp>
      <p:pic>
        <p:nvPicPr>
          <p:cNvPr id="11" name="Picture 10" descr="Cap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3980" y="0"/>
            <a:ext cx="3970020" cy="208788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7544" y="2060848"/>
          <a:ext cx="8172400" cy="238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/>
                <a:gridCol w="550810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latin typeface="Myriad Web Pro"/>
                        </a:rPr>
                        <a:t>Category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latin typeface="Myriad Web Pro"/>
                        </a:rPr>
                        <a:t>Indicator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latin typeface="Myriad Web Pro"/>
                        </a:rPr>
                        <a:t>Political participation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noProof="0" dirty="0" smtClean="0">
                          <a:latin typeface="Myriad Web Pro"/>
                        </a:rPr>
                        <a:t>Participation</a:t>
                      </a:r>
                      <a:r>
                        <a:rPr lang="en-GB" baseline="0" noProof="0" dirty="0" smtClean="0">
                          <a:latin typeface="Myriad Web Pro"/>
                        </a:rPr>
                        <a:t> rates in most recent/local/national election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noProof="0" dirty="0" smtClean="0">
                          <a:latin typeface="Myriad Web Pro"/>
                        </a:rPr>
                        <a:t>Which of the following, if any, have you done during the last twelve months? (list several options)</a:t>
                      </a:r>
                    </a:p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GB" baseline="0" noProof="0" dirty="0" smtClean="0">
                          <a:latin typeface="Myriad Web Pro"/>
                        </a:rPr>
                        <a:t>How much influence do you have over the quality and variety of local sporting facilities?</a:t>
                      </a:r>
                      <a:endParaRPr lang="en-GB" noProof="0" dirty="0">
                        <a:latin typeface="Myriad Web Pr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276872"/>
            <a:ext cx="9144000" cy="4581128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Cap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866"/>
            <a:ext cx="4702274" cy="1190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116632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yriad Pro Light" pitchFamily="34" charset="0"/>
                <a:cs typeface="Arial" pitchFamily="34" charset="0"/>
              </a:rPr>
              <a:t>Gaps in the selected indicator set</a:t>
            </a:r>
            <a:endParaRPr lang="en-GB" sz="3200" dirty="0">
              <a:latin typeface="Myriad Pro Light" pitchFamily="34" charset="0"/>
              <a:cs typeface="Arial" pitchFamily="34" charset="0"/>
            </a:endParaRPr>
          </a:p>
        </p:txBody>
      </p:sp>
      <p:pic>
        <p:nvPicPr>
          <p:cNvPr id="11" name="Picture 10" descr="Cap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3980" y="0"/>
            <a:ext cx="3970020" cy="208788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020371"/>
              </p:ext>
            </p:extLst>
          </p:nvPr>
        </p:nvGraphicFramePr>
        <p:xfrm>
          <a:off x="467544" y="2060848"/>
          <a:ext cx="8172400" cy="3210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/>
                <a:gridCol w="550810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Category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Gaps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Energy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Subjective indicators needed?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Food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Indicators</a:t>
                      </a:r>
                      <a:r>
                        <a:rPr lang="en-GB" sz="1800" baseline="0" dirty="0" smtClean="0">
                          <a:latin typeface="Myriad Web Pro"/>
                        </a:rPr>
                        <a:t> needed about satisfaction with food suppliers, quality of food?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General</a:t>
                      </a:r>
                      <a:r>
                        <a:rPr lang="en-GB" sz="1800" baseline="0" dirty="0" smtClean="0">
                          <a:latin typeface="Myriad Web Pro"/>
                        </a:rPr>
                        <a:t> life satisfaction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Indicators needed about life satisfaction/optimism/quality</a:t>
                      </a:r>
                      <a:r>
                        <a:rPr lang="en-GB" sz="1800" baseline="0" dirty="0" smtClean="0">
                          <a:latin typeface="Myriad Web Pro"/>
                        </a:rPr>
                        <a:t> of life in the past/present/future?</a:t>
                      </a:r>
                    </a:p>
                    <a:p>
                      <a:r>
                        <a:rPr lang="en-GB" sz="1800" baseline="0" dirty="0" smtClean="0">
                          <a:latin typeface="Myriad Web Pro"/>
                        </a:rPr>
                        <a:t>Indicators needed using a ‘ladder of participation’?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Governance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Indicator about percentage reporting that policies of X government have made them better off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276872"/>
            <a:ext cx="9144000" cy="4581128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Cap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866"/>
            <a:ext cx="4702274" cy="1190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116632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Myriad Pro Light" pitchFamily="34" charset="0"/>
                <a:cs typeface="Arial" pitchFamily="34" charset="0"/>
              </a:rPr>
              <a:t>Gaps in the selected indicator set</a:t>
            </a:r>
            <a:endParaRPr lang="en-GB" sz="3200" dirty="0">
              <a:latin typeface="Myriad Pro Light" pitchFamily="34" charset="0"/>
              <a:cs typeface="Arial" pitchFamily="34" charset="0"/>
            </a:endParaRPr>
          </a:p>
        </p:txBody>
      </p:sp>
      <p:pic>
        <p:nvPicPr>
          <p:cNvPr id="11" name="Picture 10" descr="Cap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3980" y="0"/>
            <a:ext cx="3970020" cy="208788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7544" y="2060848"/>
          <a:ext cx="8172400" cy="3042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/>
                <a:gridCol w="550810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Category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Gaps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Information &amp; knowledge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Indicators needed about the quality of information and knowledge sought?</a:t>
                      </a:r>
                    </a:p>
                    <a:p>
                      <a:r>
                        <a:rPr lang="en-GB" sz="1800" dirty="0" smtClean="0">
                          <a:latin typeface="Myriad Web Pro"/>
                        </a:rPr>
                        <a:t>Indicators needed</a:t>
                      </a:r>
                      <a:r>
                        <a:rPr lang="en-GB" sz="1800" baseline="0" dirty="0" smtClean="0">
                          <a:latin typeface="Myriad Web Pro"/>
                        </a:rPr>
                        <a:t> about what media people use to access information and knowledge?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Infrastructure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Are any indicators needed?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Political participation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Indicators as they relate</a:t>
                      </a:r>
                      <a:r>
                        <a:rPr lang="en-GB" sz="1800" baseline="0" dirty="0" smtClean="0">
                          <a:latin typeface="Myriad Web Pro"/>
                        </a:rPr>
                        <a:t> </a:t>
                      </a:r>
                      <a:r>
                        <a:rPr lang="en-GB" sz="1800" i="1" baseline="0" dirty="0" smtClean="0">
                          <a:latin typeface="Myriad Web Pro"/>
                        </a:rPr>
                        <a:t>only</a:t>
                      </a:r>
                      <a:r>
                        <a:rPr lang="en-GB" sz="1800" baseline="0" dirty="0" smtClean="0">
                          <a:latin typeface="Myriad Web Pro"/>
                        </a:rPr>
                        <a:t> to wellbeing?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Private</a:t>
                      </a:r>
                      <a:r>
                        <a:rPr lang="en-GB" sz="1800" baseline="0" dirty="0" smtClean="0">
                          <a:latin typeface="Myriad Web Pro"/>
                        </a:rPr>
                        <a:t> services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Additional private services needed?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Spirituality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Myriad Web Pro"/>
                        </a:rPr>
                        <a:t>Any indicators needed?</a:t>
                      </a:r>
                      <a:endParaRPr lang="en-GB" sz="1800" dirty="0">
                        <a:latin typeface="Myriad Web Pr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-5311"/>
            <a:ext cx="4248472" cy="8807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5" y="11663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Questions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1700808"/>
            <a:ext cx="8748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dirty="0">
                <a:latin typeface="Myriad Web Pro"/>
              </a:rPr>
              <a:t>What would you need to do differently to create/achieve a low-carbon city? </a:t>
            </a:r>
            <a:endParaRPr lang="en-GB" sz="3200" dirty="0" smtClean="0">
              <a:latin typeface="Myriad Web Pro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>
                <a:latin typeface="Myriad Web Pro"/>
              </a:rPr>
              <a:t>If </a:t>
            </a:r>
            <a:r>
              <a:rPr lang="en-GB" sz="3200" dirty="0">
                <a:latin typeface="Myriad Web Pro"/>
              </a:rPr>
              <a:t>emphasis is on </a:t>
            </a:r>
            <a:r>
              <a:rPr lang="en-GB" sz="3200" dirty="0" smtClean="0">
                <a:latin typeface="Myriad Web Pro"/>
              </a:rPr>
              <a:t>x, </a:t>
            </a:r>
            <a:r>
              <a:rPr lang="en-GB" sz="3200" dirty="0">
                <a:latin typeface="Myriad Web Pro"/>
              </a:rPr>
              <a:t>how will this impact on quality of </a:t>
            </a:r>
            <a:r>
              <a:rPr lang="en-GB" sz="3200" dirty="0" smtClean="0">
                <a:latin typeface="Myriad Web Pro"/>
              </a:rPr>
              <a:t>life/wellbeing?</a:t>
            </a:r>
            <a:r>
              <a:rPr lang="en-GB" sz="3200" dirty="0">
                <a:latin typeface="Myriad Web Pro"/>
              </a:rPr>
              <a:t> </a:t>
            </a:r>
            <a:endParaRPr lang="en-GB" sz="3200" dirty="0" smtClean="0">
              <a:latin typeface="Myriad Web Pro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>
                <a:latin typeface="Myriad Web Pro"/>
              </a:rPr>
              <a:t>What </a:t>
            </a:r>
            <a:r>
              <a:rPr lang="en-GB" sz="3200" dirty="0">
                <a:latin typeface="Myriad Web Pro"/>
              </a:rPr>
              <a:t>measures should we be using to look at this?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06668"/>
            <a:ext cx="9169579" cy="64626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 descr="Capture48jpg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11374"/>
            <a:ext cx="4248472" cy="880781"/>
          </a:xfrm>
          <a:prstGeom prst="rect">
            <a:avLst/>
          </a:prstGeom>
        </p:spPr>
      </p:pic>
      <p:pic>
        <p:nvPicPr>
          <p:cNvPr id="7" name="Picture 6" descr="LC_Process_Diagram_v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484784"/>
            <a:ext cx="9144000" cy="44953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11663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Myriad Pro Light" pitchFamily="34" charset="0"/>
                <a:cs typeface="Arial" pitchFamily="34" charset="0"/>
              </a:rPr>
              <a:t>RC2: Wellbeing</a:t>
            </a:r>
            <a:endParaRPr lang="en-GB" sz="3200" dirty="0">
              <a:solidFill>
                <a:schemeClr val="bg1"/>
              </a:solidFill>
              <a:latin typeface="Myriad Pro Light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496" y="1484784"/>
            <a:ext cx="9108504" cy="4464496"/>
            <a:chOff x="35496" y="1484784"/>
            <a:chExt cx="9108504" cy="4464496"/>
          </a:xfrm>
        </p:grpSpPr>
        <p:sp>
          <p:nvSpPr>
            <p:cNvPr id="8" name="Rectangle 7"/>
            <p:cNvSpPr/>
            <p:nvPr/>
          </p:nvSpPr>
          <p:spPr>
            <a:xfrm>
              <a:off x="4788024" y="2420888"/>
              <a:ext cx="4355976" cy="352839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496" y="2924944"/>
              <a:ext cx="2592288" cy="302433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87824" y="1484784"/>
              <a:ext cx="6156176" cy="100811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27784" y="4437112"/>
              <a:ext cx="288032" cy="13681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030417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1048"/>
            <a:ext cx="9144000" cy="2996952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Captur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0"/>
            <a:ext cx="4536505" cy="8807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3" y="116632"/>
            <a:ext cx="4302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Research Challenge 2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24744"/>
            <a:ext cx="87484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buFont typeface="Arial" pitchFamily="34" charset="0"/>
              <a:buChar char="•"/>
            </a:pPr>
            <a:endParaRPr lang="en-GB" sz="2800" dirty="0" smtClean="0">
              <a:latin typeface="Myriad Web Pro"/>
            </a:endParaRPr>
          </a:p>
          <a:p>
            <a:pPr marL="357188" indent="-357188">
              <a:buFont typeface="Arial" pitchFamily="34" charset="0"/>
              <a:buChar char="•"/>
            </a:pPr>
            <a:r>
              <a:rPr lang="en-GB" sz="2800" dirty="0" smtClean="0">
                <a:latin typeface="Myriad Web Pro"/>
              </a:rPr>
              <a:t>How do we ensure that radical engineering solutions take into account the human dimensions of living and working in a city?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2800" dirty="0" smtClean="0">
                <a:latin typeface="Myriad Web Pro"/>
              </a:rPr>
              <a:t>How can our understanding of human and organisational aspirations and behaviour inform engineering solutions to deliver low carbon living?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2800" dirty="0" smtClean="0">
                <a:latin typeface="Myriad Web Pro"/>
              </a:rPr>
              <a:t>How do we assess quality of life, wellbeing and citizen aspirations, and translate them into design criteria for transforming the engineering of cities?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1048"/>
            <a:ext cx="9144000" cy="2996952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Captur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0"/>
            <a:ext cx="4536505" cy="8807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5" y="116632"/>
            <a:ext cx="4302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Research Challenge 2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24744"/>
            <a:ext cx="87484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buFont typeface="Arial" pitchFamily="34" charset="0"/>
              <a:buChar char="•"/>
            </a:pPr>
            <a:endParaRPr lang="en-GB" sz="2800" dirty="0" smtClean="0">
              <a:latin typeface="Myriad Web Pro"/>
            </a:endParaRPr>
          </a:p>
          <a:p>
            <a:pPr marL="357188" indent="-357188">
              <a:buFont typeface="Arial" pitchFamily="34" charset="0"/>
              <a:buChar char="•"/>
            </a:pPr>
            <a:r>
              <a:rPr lang="en-GB" sz="2800" dirty="0" smtClean="0">
                <a:latin typeface="Myriad Web Pro"/>
              </a:rPr>
              <a:t>How do we ensure that radical engineering solutions take into account the human dimensions of living and working in a city?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2800" dirty="0" smtClean="0">
                <a:latin typeface="Myriad Web Pro"/>
              </a:rPr>
              <a:t>How can our understanding of human and organisational aspirations and behaviour inform engineering solutions to deliver low carbon living?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2800" dirty="0" smtClean="0">
                <a:latin typeface="Myriad Web Pro"/>
              </a:rPr>
              <a:t>How do we </a:t>
            </a:r>
            <a:r>
              <a:rPr lang="en-GB" sz="2800" b="1" dirty="0" smtClean="0">
                <a:solidFill>
                  <a:srgbClr val="006600"/>
                </a:solidFill>
                <a:latin typeface="Myriad Web Pro"/>
              </a:rPr>
              <a:t>assess quality of life, wellbeing and citizen aspirations</a:t>
            </a:r>
            <a:r>
              <a:rPr lang="en-GB" sz="2800" dirty="0" smtClean="0">
                <a:latin typeface="Myriad Web Pro"/>
              </a:rPr>
              <a:t>, and translate them into design criteria for transforming the engineering of cities?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0" y="1772816"/>
            <a:ext cx="9144000" cy="3312368"/>
          </a:xfrm>
          <a:prstGeom prst="rect">
            <a:avLst/>
          </a:prstGeom>
          <a:solidFill>
            <a:srgbClr val="DC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2791961"/>
            <a:ext cx="856895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dirty="0" smtClean="0">
                <a:latin typeface="Myriad Web Pro" pitchFamily="34" charset="0"/>
              </a:rPr>
              <a:t>Wellbeing definitions, indicator sources &amp; indicator categories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spaper clipping- wellbeing definiti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75835">
            <a:off x="2868674" y="3819358"/>
            <a:ext cx="46990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2875" t="13620" r="45075" b="49840"/>
          <a:stretch>
            <a:fillRect/>
          </a:stretch>
        </p:blipFill>
        <p:spPr bwMode="auto">
          <a:xfrm rot="21273883">
            <a:off x="-711873" y="2818502"/>
            <a:ext cx="40324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ewspaper clipping- wellbeing defini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9568">
            <a:off x="5000249" y="-1460444"/>
            <a:ext cx="4699000" cy="53467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 l="37993" t="19920" r="44682" b="33461"/>
          <a:stretch>
            <a:fillRect/>
          </a:stretch>
        </p:blipFill>
        <p:spPr bwMode="auto">
          <a:xfrm>
            <a:off x="2915816" y="-459432"/>
            <a:ext cx="316835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ewspaper clipping for subjective wellbeing definiton.tif"/>
          <p:cNvPicPr>
            <a:picLocks noChangeAspect="1"/>
          </p:cNvPicPr>
          <p:nvPr/>
        </p:nvPicPr>
        <p:blipFill>
          <a:blip r:embed="rId6" cstate="print"/>
          <a:srcRect r="58153" b="45800"/>
          <a:stretch>
            <a:fillRect/>
          </a:stretch>
        </p:blipFill>
        <p:spPr>
          <a:xfrm rot="21168745">
            <a:off x="5740529" y="1405522"/>
            <a:ext cx="3729802" cy="6251615"/>
          </a:xfrm>
          <a:prstGeom prst="rect">
            <a:avLst/>
          </a:prstGeom>
        </p:spPr>
      </p:pic>
      <p:pic>
        <p:nvPicPr>
          <p:cNvPr id="9" name="Picture 8" descr="Newspaper clipping for subjective wellbeing definiton 3.JPG"/>
          <p:cNvPicPr>
            <a:picLocks noChangeAspect="1"/>
          </p:cNvPicPr>
          <p:nvPr/>
        </p:nvPicPr>
        <p:blipFill>
          <a:blip r:embed="rId7" cstate="print"/>
          <a:srcRect l="1176" r="49213" b="15350"/>
          <a:stretch>
            <a:fillRect/>
          </a:stretch>
        </p:blipFill>
        <p:spPr>
          <a:xfrm rot="376257">
            <a:off x="-91844" y="-174908"/>
            <a:ext cx="3091047" cy="3955545"/>
          </a:xfrm>
          <a:prstGeom prst="rect">
            <a:avLst/>
          </a:prstGeom>
        </p:spPr>
      </p:pic>
      <p:pic>
        <p:nvPicPr>
          <p:cNvPr id="10" name="Picture 9" descr="Capture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1"/>
            <a:ext cx="4248472" cy="76470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67544" y="116632"/>
            <a:ext cx="3974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Wellbeing definitions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spaper clipping- wellbeing definiti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75835">
            <a:off x="2868674" y="3819358"/>
            <a:ext cx="46990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2875" t="13620" r="45075" b="49840"/>
          <a:stretch>
            <a:fillRect/>
          </a:stretch>
        </p:blipFill>
        <p:spPr bwMode="auto">
          <a:xfrm rot="21273883">
            <a:off x="-711873" y="2818502"/>
            <a:ext cx="40324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ewspaper clipping- wellbeing defini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9568">
            <a:off x="5000249" y="-1460444"/>
            <a:ext cx="4699000" cy="53467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 l="37993" t="19920" r="44682" b="33461"/>
          <a:stretch>
            <a:fillRect/>
          </a:stretch>
        </p:blipFill>
        <p:spPr bwMode="auto">
          <a:xfrm>
            <a:off x="2915816" y="-459432"/>
            <a:ext cx="316835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ewspaper clipping for subjective wellbeing definiton.tif"/>
          <p:cNvPicPr>
            <a:picLocks noChangeAspect="1"/>
          </p:cNvPicPr>
          <p:nvPr/>
        </p:nvPicPr>
        <p:blipFill>
          <a:blip r:embed="rId6" cstate="print"/>
          <a:srcRect r="58153" b="45800"/>
          <a:stretch>
            <a:fillRect/>
          </a:stretch>
        </p:blipFill>
        <p:spPr>
          <a:xfrm rot="21168745">
            <a:off x="5740529" y="1405522"/>
            <a:ext cx="3729802" cy="6251615"/>
          </a:xfrm>
          <a:prstGeom prst="rect">
            <a:avLst/>
          </a:prstGeom>
        </p:spPr>
      </p:pic>
      <p:pic>
        <p:nvPicPr>
          <p:cNvPr id="9" name="Picture 8" descr="Newspaper clipping for subjective wellbeing definiton 3.JPG"/>
          <p:cNvPicPr>
            <a:picLocks noChangeAspect="1"/>
          </p:cNvPicPr>
          <p:nvPr/>
        </p:nvPicPr>
        <p:blipFill>
          <a:blip r:embed="rId7" cstate="print"/>
          <a:srcRect l="1176" r="49213" b="15350"/>
          <a:stretch>
            <a:fillRect/>
          </a:stretch>
        </p:blipFill>
        <p:spPr>
          <a:xfrm rot="376257">
            <a:off x="-91844" y="-174908"/>
            <a:ext cx="3091047" cy="3955545"/>
          </a:xfrm>
          <a:prstGeom prst="rect">
            <a:avLst/>
          </a:prstGeom>
        </p:spPr>
      </p:pic>
      <p:pic>
        <p:nvPicPr>
          <p:cNvPr id="10" name="Picture 9" descr="Capture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1"/>
            <a:ext cx="4248472" cy="76470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67544" y="116632"/>
            <a:ext cx="3974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Wellbeing definitions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648" y="1844824"/>
            <a:ext cx="6480720" cy="372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Myriad Web Pro"/>
              </a:rPr>
              <a:t>What is wellbeing?</a:t>
            </a:r>
          </a:p>
          <a:p>
            <a:endParaRPr lang="en-GB" sz="2000" dirty="0" smtClean="0">
              <a:latin typeface="Myriad Web Pro"/>
            </a:endParaRPr>
          </a:p>
          <a:p>
            <a:pPr marL="357188" indent="-357188">
              <a:buFont typeface="Arial" pitchFamily="34" charset="0"/>
              <a:buChar char="•"/>
            </a:pPr>
            <a:r>
              <a:rPr lang="en-GB" sz="2000" dirty="0" smtClean="0">
                <a:latin typeface="Myriad Web Pro"/>
              </a:rPr>
              <a:t>A positive state of physical, mental and social being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2000" dirty="0" smtClean="0">
                <a:latin typeface="Myriad Web Pro"/>
              </a:rPr>
              <a:t>Not just the absence of pain, discomfort or incapacity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2000" dirty="0" smtClean="0">
                <a:latin typeface="Myriad Web Pro"/>
              </a:rPr>
              <a:t>A dynamic process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2000" dirty="0" smtClean="0">
                <a:latin typeface="Myriad Web Pro"/>
              </a:rPr>
              <a:t>Requires basic needs to be met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2000" dirty="0" smtClean="0">
                <a:latin typeface="Myriad Web Pro"/>
              </a:rPr>
              <a:t>Involves social connectedness, giving, being active, taking notice and continuing to learn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2000" dirty="0" smtClean="0">
                <a:latin typeface="Myriad Web Pro"/>
              </a:rPr>
              <a:t>Enhanced by a variety of conditions, including a healthy and attractive environment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16632"/>
            <a:ext cx="4572000" cy="8640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Myriad Web Pro"/>
              </a:rPr>
              <a:t>Found over </a:t>
            </a:r>
            <a:r>
              <a:rPr lang="en-GB" b="1" dirty="0" smtClean="0">
                <a:latin typeface="Myriad Web Pro"/>
              </a:rPr>
              <a:t>2,300</a:t>
            </a:r>
            <a:r>
              <a:rPr lang="en-GB" dirty="0" smtClean="0">
                <a:latin typeface="Myriad Web Pro"/>
              </a:rPr>
              <a:t> indicators from </a:t>
            </a:r>
            <a:r>
              <a:rPr lang="en-GB" b="1" dirty="0" smtClean="0">
                <a:latin typeface="Myriad Web Pro"/>
              </a:rPr>
              <a:t>98</a:t>
            </a:r>
            <a:r>
              <a:rPr lang="en-GB" dirty="0" smtClean="0">
                <a:latin typeface="Myriad Web Pro"/>
              </a:rPr>
              <a:t> sources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0505313"/>
              </p:ext>
            </p:extLst>
          </p:nvPr>
        </p:nvGraphicFramePr>
        <p:xfrm>
          <a:off x="179512" y="1052733"/>
          <a:ext cx="8712968" cy="568863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06363"/>
                <a:gridCol w="908435"/>
                <a:gridCol w="4698170"/>
              </a:tblGrid>
              <a:tr h="437587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Scale</a:t>
                      </a:r>
                      <a:r>
                        <a:rPr lang="en-GB" baseline="0" dirty="0" smtClean="0">
                          <a:latin typeface="Myriad Web Pro"/>
                        </a:rPr>
                        <a:t> range</a:t>
                      </a:r>
                      <a:endParaRPr lang="en-GB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Count</a:t>
                      </a:r>
                      <a:endParaRPr lang="en-GB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Example</a:t>
                      </a:r>
                      <a:endParaRPr lang="en-GB" dirty="0">
                        <a:latin typeface="Myriad Web Pro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437587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International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yriad Web Pro"/>
                        </a:rPr>
                        <a:t>20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Eurobarometer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National</a:t>
                      </a:r>
                      <a:r>
                        <a:rPr lang="en-GB" baseline="0" dirty="0" smtClean="0">
                          <a:latin typeface="Myriad Web Pro"/>
                        </a:rPr>
                        <a:t> (International)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  7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Canadian Index of Wellbeing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National/local (International)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  1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Quality</a:t>
                      </a:r>
                      <a:r>
                        <a:rPr lang="en-GB" baseline="0" dirty="0" smtClean="0">
                          <a:latin typeface="Myriad Web Pro"/>
                        </a:rPr>
                        <a:t> of Life in New Zealand’s Cities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Subregional (International)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  1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Illinois State Civic Index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Local (International)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  2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City of Dresden Citizen Survey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National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22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Opinions and Lifestyle Survey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National/local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yriad Web Pro"/>
                        </a:rPr>
                        <a:t>  2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Measuring</a:t>
                      </a:r>
                      <a:r>
                        <a:rPr lang="en-GB" baseline="0" dirty="0" smtClean="0">
                          <a:latin typeface="Myriad Web Pro"/>
                        </a:rPr>
                        <a:t> Progress/SDIYP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National/sublocal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yriad Web Pro"/>
                        </a:rPr>
                        <a:t>  1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Citizen Survey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Regional/local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  1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North West Mental Wellbeing Survey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Local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  2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Place Survey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Local/sublocal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  2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Wellbeing and Resilience Measure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  <a:tr h="4375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Sublocal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Myriad Web Pro"/>
                        </a:rPr>
                        <a:t>37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Myriad Web Pro"/>
                        </a:rPr>
                        <a:t>Life Satisfaction</a:t>
                      </a:r>
                      <a:r>
                        <a:rPr lang="en-GB" baseline="0" dirty="0" smtClean="0">
                          <a:latin typeface="Myriad Web Pro"/>
                        </a:rPr>
                        <a:t> Index</a:t>
                      </a:r>
                      <a:endParaRPr lang="en-GB" dirty="0">
                        <a:latin typeface="Myriad Web Pro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Captur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4248472" cy="880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5" y="11663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Myriad Pro Light" pitchFamily="34" charset="0"/>
                <a:cs typeface="Arial" pitchFamily="34" charset="0"/>
              </a:rPr>
              <a:t>Indicator sources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Myriad Pro Light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5446</TotalTime>
  <Words>1163</Words>
  <Application>Microsoft Office PowerPoint</Application>
  <PresentationFormat>On-screen Show (4:3)</PresentationFormat>
  <Paragraphs>192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School of Engineering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Joanne Leach</dc:creator>
  <cp:lastModifiedBy>boyko</cp:lastModifiedBy>
  <cp:revision>279</cp:revision>
  <cp:lastPrinted>2012-12-04T09:46:38Z</cp:lastPrinted>
  <dcterms:created xsi:type="dcterms:W3CDTF">2012-07-04T12:20:52Z</dcterms:created>
  <dcterms:modified xsi:type="dcterms:W3CDTF">2012-12-05T10:04:57Z</dcterms:modified>
</cp:coreProperties>
</file>